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66" r:id="rId4"/>
    <p:sldId id="258" r:id="rId5"/>
    <p:sldId id="267" r:id="rId6"/>
    <p:sldId id="291" r:id="rId7"/>
    <p:sldId id="279" r:id="rId8"/>
    <p:sldId id="268" r:id="rId9"/>
    <p:sldId id="290" r:id="rId10"/>
    <p:sldId id="292" r:id="rId11"/>
    <p:sldId id="271" r:id="rId12"/>
    <p:sldId id="293" r:id="rId13"/>
    <p:sldId id="273" r:id="rId14"/>
    <p:sldId id="294" r:id="rId15"/>
    <p:sldId id="274" r:id="rId16"/>
    <p:sldId id="275" r:id="rId17"/>
    <p:sldId id="295" r:id="rId18"/>
    <p:sldId id="276" r:id="rId19"/>
    <p:sldId id="277" r:id="rId20"/>
    <p:sldId id="296" r:id="rId21"/>
    <p:sldId id="297" r:id="rId22"/>
    <p:sldId id="272" r:id="rId23"/>
    <p:sldId id="270" r:id="rId24"/>
    <p:sldId id="278" r:id="rId25"/>
    <p:sldId id="281" r:id="rId26"/>
    <p:sldId id="285" r:id="rId27"/>
    <p:sldId id="288" r:id="rId28"/>
    <p:sldId id="286" r:id="rId29"/>
    <p:sldId id="287" r:id="rId30"/>
    <p:sldId id="289" r:id="rId31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33"/>
      <p:bold r:id="rId34"/>
      <p:italic r:id="rId35"/>
      <p:boldItalic r:id="rId36"/>
    </p:embeddedFont>
    <p:embeddedFont>
      <p:font typeface="Helvetica Neue" panose="020B0604020202020204" charset="0"/>
      <p:regular r:id="rId37"/>
      <p:bold r:id="rId38"/>
      <p:italic r:id="rId39"/>
      <p:boldItalic r:id="rId40"/>
    </p:embeddedFont>
    <p:embeddedFont>
      <p:font typeface="Impact" panose="020B0806030902050204" pitchFamily="34" charset="0"/>
      <p:regular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Lato Hairline" panose="020B0604020202020204" charset="0"/>
      <p:regular r:id="rId46"/>
      <p:bold r:id="rId47"/>
      <p:italic r:id="rId48"/>
      <p:boldItalic r:id="rId49"/>
    </p:embeddedFont>
    <p:embeddedFont>
      <p:font typeface="Lato Light" panose="020F0502020204030203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ockwell" panose="02060603020205020403" pitchFamily="18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7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754a2556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754a2556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013c078f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a013c078f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754a2556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754a2556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54a255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754a255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54a2556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54a2556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013c078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013c078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a013c078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a013c078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7536e89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7536e89a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7536e89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7536e89a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781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912fa6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912fa6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e912fa6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e912fa6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7536e89a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7536e89a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54a2556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54a2556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754a2556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754a2556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63315" y="76249"/>
            <a:ext cx="8515800" cy="22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Comparative Study Of Different Machine Learning Algorithms To Predict Heart Disease</a:t>
            </a:r>
            <a:endParaRPr sz="4400" dirty="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264405" y="2571750"/>
            <a:ext cx="4707636" cy="2101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mpact" panose="020B0806030902050204" pitchFamily="34" charset="0"/>
              </a:rPr>
              <a:t>Muhammad Raheem Zada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         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mpact" panose="020B0806030902050204" pitchFamily="34" charset="0"/>
              </a:rPr>
              <a:t>Shoaib Ahmad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46BE-0C1E-4282-C673-8F24009A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161BC-778F-1FEB-F48D-FAEDEE27E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943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88075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u="sng" dirty="0">
                <a:solidFill>
                  <a:schemeClr val="tx1"/>
                </a:solidFill>
              </a:rPr>
              <a:t>Logistic Regression</a:t>
            </a:r>
            <a:endParaRPr sz="4400" b="1" u="sng" dirty="0">
              <a:solidFill>
                <a:schemeClr val="tx1"/>
              </a:solidFill>
            </a:endParaRPr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00" y="1043950"/>
            <a:ext cx="38576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1500675" y="2322512"/>
            <a:ext cx="30861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accuracy score : 85.25 %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425" y="109855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1682225" y="2952975"/>
            <a:ext cx="2771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Precision:  0.85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Recall is:  0.88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4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0.86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C44E-F919-F44F-AD5D-DC027BCE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FFE3DE-D1F0-28E5-85E8-E54CA3BF5E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76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445075" y="540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u="sng" dirty="0">
                <a:solidFill>
                  <a:schemeClr val="tx1"/>
                </a:solidFill>
              </a:rPr>
              <a:t>Naive Bayes</a:t>
            </a:r>
            <a:endParaRPr sz="4400" b="1" u="sng" dirty="0">
              <a:solidFill>
                <a:schemeClr val="tx1"/>
              </a:solidFill>
            </a:endParaRPr>
          </a:p>
        </p:txBody>
      </p:sp>
      <p:sp>
        <p:nvSpPr>
          <p:cNvPr id="180" name="Google Shape;180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5" y="1006762"/>
            <a:ext cx="48387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68295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653525" y="2178425"/>
            <a:ext cx="22632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0.83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0.91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5A48-83E7-A2AD-B6CA-83766095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A4FBF7-5BEB-A451-0D6B-C3FD91255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747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653415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u="sng" dirty="0">
                <a:solidFill>
                  <a:schemeClr val="tx1"/>
                </a:solidFill>
              </a:rPr>
              <a:t>K-</a:t>
            </a:r>
            <a:r>
              <a:rPr lang="en-US" sz="4400" b="1" u="sng" dirty="0">
                <a:solidFill>
                  <a:schemeClr val="tx1"/>
                </a:solidFill>
              </a:rPr>
              <a:t>Nearest </a:t>
            </a:r>
            <a:r>
              <a:rPr lang="en" sz="4400" b="1" u="sng" dirty="0">
                <a:solidFill>
                  <a:schemeClr val="tx1"/>
                </a:solidFill>
              </a:rPr>
              <a:t>Neighbor</a:t>
            </a:r>
            <a:endParaRPr sz="4400" b="1" u="sng" dirty="0">
              <a:solidFill>
                <a:schemeClr val="tx1"/>
              </a:solidFill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03318"/>
            <a:ext cx="5600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333775"/>
            <a:ext cx="65341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75" y="117475"/>
            <a:ext cx="3237915" cy="49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890" y="304800"/>
            <a:ext cx="34575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4458738" y="3195025"/>
            <a:ext cx="32379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0.74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0.67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F-Score: 0.70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B7D5-FA07-F0EF-790A-8D8ECC45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8E4CD7-C88A-FBE1-BD4B-15DA886DB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676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u="sng" dirty="0">
                <a:solidFill>
                  <a:schemeClr val="tx1"/>
                </a:solidFill>
              </a:rPr>
              <a:t>Decision Tree</a:t>
            </a:r>
            <a:endParaRPr sz="4400" b="1" u="sng" dirty="0">
              <a:solidFill>
                <a:schemeClr val="tx1"/>
              </a:solidFill>
            </a:endParaRPr>
          </a:p>
        </p:txBody>
      </p:sp>
      <p:sp>
        <p:nvSpPr>
          <p:cNvPr id="205" name="Google Shape;205;p3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18" y="923525"/>
            <a:ext cx="59626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18" y="2561825"/>
            <a:ext cx="59436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280053"/>
            <a:ext cx="8839202" cy="429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05245" y="1458731"/>
            <a:ext cx="5511300" cy="3411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dirty="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Introduction</a:t>
            </a:r>
            <a:br>
              <a:rPr lang="en-US" sz="4400" b="1" u="sng" dirty="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sz="4000" b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09600" lvl="0" indent="-685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ingdings" panose="05000000000000000000" pitchFamily="2" charset="2"/>
              <a:buChar char="q"/>
            </a:pPr>
            <a:r>
              <a:rPr lang="en" sz="4400" b="1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Machine Learning?</a:t>
            </a:r>
            <a:endParaRPr sz="4400" b="1" dirty="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609600" lvl="0" indent="-685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ingdings" panose="05000000000000000000" pitchFamily="2" charset="2"/>
              <a:buChar char="q"/>
            </a:pPr>
            <a:r>
              <a:rPr lang="en" sz="4400" b="1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Goal of the Project</a:t>
            </a:r>
          </a:p>
          <a:p>
            <a:pPr marL="609600" lvl="0" indent="-685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ingdings" panose="05000000000000000000" pitchFamily="2" charset="2"/>
              <a:buChar char="q"/>
            </a:pPr>
            <a:r>
              <a:rPr lang="en" sz="4400" b="1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Supervised Learning?</a:t>
            </a:r>
            <a:endParaRPr sz="4400" b="1" dirty="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296F4-4F99-3174-ED16-AD71E61BA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E4DD8-8C91-BCF3-7A4D-0AEE28CEA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23" y="615665"/>
            <a:ext cx="6118449" cy="39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17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8E78-77F2-E907-D38F-55DD4459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C81D2-BE81-797E-A2CA-9202C6B0E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9787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u="sng" dirty="0">
                <a:solidFill>
                  <a:schemeClr val="tx1"/>
                </a:solidFill>
              </a:rPr>
              <a:t>Random Forest</a:t>
            </a:r>
            <a:endParaRPr sz="4400" b="1" u="sng" dirty="0">
              <a:solidFill>
                <a:schemeClr val="tx1"/>
              </a:solidFill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50" y="1047712"/>
            <a:ext cx="4313000" cy="234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750" y="1075925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701925" y="3388650"/>
            <a:ext cx="24930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0.86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0.91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0.88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A46224-3C1B-E3FE-9ED1-B0BF9ACFBE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3EEDED-FA18-FDDD-9891-4AC98245212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83" y="838151"/>
            <a:ext cx="528637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6FF52E-A529-4E47-99BA-30F52C2EDBE8}"/>
              </a:ext>
            </a:extLst>
          </p:cNvPr>
          <p:cNvSpPr/>
          <p:nvPr/>
        </p:nvSpPr>
        <p:spPr>
          <a:xfrm>
            <a:off x="0" y="-65277"/>
            <a:ext cx="48937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b="1" u="sng" dirty="0">
                <a:latin typeface="Rockwell"/>
                <a:ea typeface="Rockwell"/>
                <a:cs typeface="Rockwell"/>
                <a:sym typeface="Rockwell"/>
              </a:rPr>
              <a:t>Correlation Plot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463" y="164741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438825" y="2256673"/>
            <a:ext cx="2304375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0.79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0.83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30565-D5AF-333E-414B-0E748C9FA37B}"/>
              </a:ext>
            </a:extLst>
          </p:cNvPr>
          <p:cNvSpPr txBox="1"/>
          <p:nvPr/>
        </p:nvSpPr>
        <p:spPr>
          <a:xfrm>
            <a:off x="135081" y="119059"/>
            <a:ext cx="5455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tx1"/>
                </a:solidFill>
              </a:rPr>
              <a:t>Confusion Matrix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25" y="603667"/>
            <a:ext cx="8293749" cy="453983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4209213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68%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5864975" y="1996900"/>
            <a:ext cx="548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81.9%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987050" y="2100275"/>
            <a:ext cx="1111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2662075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7240050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88.52%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288191" y="-103909"/>
            <a:ext cx="3000000" cy="56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u="sng" dirty="0">
                <a:latin typeface="Rockwell"/>
                <a:ea typeface="Rockwell"/>
                <a:cs typeface="Rockwell"/>
                <a:sym typeface="Rockwell"/>
              </a:rPr>
              <a:t>Results</a:t>
            </a:r>
            <a:endParaRPr sz="4400" b="1" u="sng" dirty="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48" name="Google Shape;248;p38"/>
          <p:cNvSpPr txBox="1"/>
          <p:nvPr/>
        </p:nvSpPr>
        <p:spPr>
          <a:xfrm>
            <a:off x="266454" y="-69851"/>
            <a:ext cx="30000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u="sng" dirty="0">
                <a:latin typeface="Rockwell"/>
                <a:ea typeface="Rockwell"/>
                <a:cs typeface="Rockwell"/>
                <a:sym typeface="Rockwell"/>
              </a:rPr>
              <a:t>Results</a:t>
            </a:r>
            <a:endParaRPr sz="4400" b="1" u="sng"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Google Shape;248;p38">
            <a:extLst>
              <a:ext uri="{FF2B5EF4-FFF2-40B4-BE49-F238E27FC236}">
                <a16:creationId xmlns:a16="http://schemas.microsoft.com/office/drawing/2014/main" id="{F2BCC5F1-F58F-DA3D-C767-B85CBA8304EA}"/>
              </a:ext>
            </a:extLst>
          </p:cNvPr>
          <p:cNvSpPr txBox="1"/>
          <p:nvPr/>
        </p:nvSpPr>
        <p:spPr>
          <a:xfrm>
            <a:off x="114716" y="819201"/>
            <a:ext cx="8178800" cy="405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000" b="1" dirty="0">
                <a:solidFill>
                  <a:schemeClr val="accent5"/>
                </a:solidFill>
                <a:latin typeface="Rockwell"/>
                <a:ea typeface="Rockwell"/>
                <a:cs typeface="Rockwell"/>
                <a:sym typeface="Rockwell"/>
              </a:rPr>
              <a:t>Logistic Regression    85.24%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3000" b="1"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000" b="1" dirty="0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rPr>
              <a:t>Naïve Bayes        85.24%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3000" b="1"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000" b="1" dirty="0">
                <a:solidFill>
                  <a:srgbClr val="00B050"/>
                </a:solidFill>
                <a:latin typeface="Rockwell"/>
                <a:ea typeface="Rockwell"/>
                <a:cs typeface="Rockwell"/>
                <a:sym typeface="Rockwell"/>
              </a:rPr>
              <a:t>K-Nearest Neighbor    68% 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3000" b="1" dirty="0">
              <a:solidFill>
                <a:srgbClr val="C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000" b="1" dirty="0">
                <a:solidFill>
                  <a:srgbClr val="C00000"/>
                </a:solidFill>
                <a:latin typeface="Rockwell"/>
                <a:ea typeface="Rockwell"/>
                <a:cs typeface="Rockwell"/>
                <a:sym typeface="Rockwell"/>
              </a:rPr>
              <a:t>Decision Tree     81.9%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3000" b="1"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000" b="1" dirty="0">
                <a:solidFill>
                  <a:srgbClr val="0070C0"/>
                </a:solidFill>
                <a:latin typeface="Rockwell"/>
                <a:ea typeface="Rockwell"/>
                <a:cs typeface="Rockwell"/>
                <a:sym typeface="Rockwell"/>
              </a:rPr>
              <a:t>Random Forest    88.52%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3000"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3000" dirty="0">
              <a:latin typeface="Rockwell"/>
              <a:ea typeface="Rockwell"/>
              <a:cs typeface="Rockwell"/>
              <a:sym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835979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2400-B7EB-AD66-2D10-C87EF6BE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29775"/>
            <a:ext cx="5511300" cy="857400"/>
          </a:xfrm>
        </p:spPr>
        <p:txBody>
          <a:bodyPr/>
          <a:lstStyle/>
          <a:p>
            <a:r>
              <a:rPr lang="en" sz="4400" b="1" u="sng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lang="en-US" sz="44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7532F-F63A-5038-B401-C0DCFCA77C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7322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9D3BC-7AC8-9FCC-6DE9-C91E7F716C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56628-B1EE-A385-A7A8-ECDB8D7FB84D}"/>
              </a:ext>
            </a:extLst>
          </p:cNvPr>
          <p:cNvSpPr txBox="1"/>
          <p:nvPr/>
        </p:nvSpPr>
        <p:spPr>
          <a:xfrm>
            <a:off x="355600" y="114300"/>
            <a:ext cx="5991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400" b="1" u="sng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</a:t>
            </a:r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691920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72318-581F-1C4B-B7A7-C5000430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91675"/>
            <a:ext cx="5511300" cy="857400"/>
          </a:xfrm>
        </p:spPr>
        <p:txBody>
          <a:bodyPr/>
          <a:lstStyle/>
          <a:p>
            <a:r>
              <a:rPr lang="en" sz="4400" b="1" u="sng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Scopes</a:t>
            </a:r>
            <a:endParaRPr lang="en-US" sz="4400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3F9A-64C6-E0BB-EBAE-481D9F08FD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221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361949" y="323850"/>
            <a:ext cx="3698325" cy="36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The Working of the Project</a:t>
            </a:r>
            <a:endParaRPr sz="6000" b="1" dirty="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C6378-A5EB-D66E-C94C-32B7800BB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286A1-0886-9A09-1506-57D8FFAB805C}"/>
              </a:ext>
            </a:extLst>
          </p:cNvPr>
          <p:cNvSpPr txBox="1"/>
          <p:nvPr/>
        </p:nvSpPr>
        <p:spPr>
          <a:xfrm>
            <a:off x="961159" y="927904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2591F-D7B6-CF86-9033-9EFEE06389AD}"/>
              </a:ext>
            </a:extLst>
          </p:cNvPr>
          <p:cNvSpPr txBox="1"/>
          <p:nvPr/>
        </p:nvSpPr>
        <p:spPr>
          <a:xfrm>
            <a:off x="1943100" y="2108307"/>
            <a:ext cx="490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7EAEC"/>
              </a:buClr>
              <a:buSzPts val="1800"/>
              <a:buFont typeface="Lato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Any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uestion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54B32-76B1-B79D-79A9-AF593B994469}"/>
              </a:ext>
            </a:extLst>
          </p:cNvPr>
          <p:cNvSpPr txBox="1"/>
          <p:nvPr/>
        </p:nvSpPr>
        <p:spPr>
          <a:xfrm>
            <a:off x="2006454" y="2827045"/>
            <a:ext cx="458239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7EAEC"/>
              </a:buClr>
              <a:buSzPts val="1800"/>
              <a:buFont typeface="Lato"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Reach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us at: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7EAEC"/>
              </a:buClr>
              <a:buSzPts val="1800"/>
              <a:buFont typeface="Lato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raheemzad</a:t>
            </a:r>
            <a:r>
              <a:rPr lang="en-US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385</a:t>
            </a: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@gmail.com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7EAEC"/>
              </a:buClr>
              <a:buSzPts val="1800"/>
              <a:buFont typeface="Lato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shoaibjan</a:t>
            </a:r>
            <a:r>
              <a:rPr lang="en-US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9233</a:t>
            </a: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@gmail.com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4896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610" y="202800"/>
            <a:ext cx="5867834" cy="49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CFCBC9-AC82-ECDB-CE0B-D268B94184B6}"/>
              </a:ext>
            </a:extLst>
          </p:cNvPr>
          <p:cNvSpPr txBox="1"/>
          <p:nvPr/>
        </p:nvSpPr>
        <p:spPr>
          <a:xfrm>
            <a:off x="85725" y="101400"/>
            <a:ext cx="2701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Workflow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84625" y="236925"/>
            <a:ext cx="3505200" cy="7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u="sng" dirty="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Dataset</a:t>
            </a: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 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b="32791"/>
          <a:stretch/>
        </p:blipFill>
        <p:spPr>
          <a:xfrm>
            <a:off x="249381" y="1001039"/>
            <a:ext cx="8364681" cy="38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AB62-7097-AFF8-2CF9-98E8928C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0FD35-0F59-73BE-DEAA-DBBA73C23A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60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564355" y="340332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u="sng" dirty="0">
                <a:solidFill>
                  <a:schemeClr val="tx1"/>
                </a:solidFill>
              </a:rPr>
              <a:t>3 </a:t>
            </a:r>
            <a:r>
              <a:rPr lang="en-US" sz="4400" b="1" u="sng" dirty="0">
                <a:solidFill>
                  <a:schemeClr val="tx1"/>
                </a:solidFill>
              </a:rPr>
              <a:t>Step Process</a:t>
            </a:r>
            <a:endParaRPr sz="4400" b="1" u="sng" dirty="0">
              <a:solidFill>
                <a:schemeClr val="tx1"/>
              </a:solidFill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564355" y="1823850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Split the dataset</a:t>
            </a:r>
            <a:endParaRPr b="1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2057398" y="1823850"/>
            <a:ext cx="1934511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Train the dataset</a:t>
            </a:r>
            <a:endParaRPr b="1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3750604" y="1823850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Compare the Algos</a:t>
            </a:r>
            <a:endParaRPr b="1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8" name="Google Shape;138;p25" descr="Image result for nump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68" y="1456574"/>
            <a:ext cx="3314486" cy="130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 descr="Image result for pandas pyth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33672"/>
            <a:ext cx="4077840" cy="11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 descr="Related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5540" y="3601000"/>
            <a:ext cx="4176173" cy="126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 descr="Image result for seaborn python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5" y="3601001"/>
            <a:ext cx="3533629" cy="126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 descr="Image result for scikit-learn 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1042" y="196754"/>
            <a:ext cx="2551331" cy="16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259365-455D-30E2-57C6-3B688421247C}"/>
              </a:ext>
            </a:extLst>
          </p:cNvPr>
          <p:cNvSpPr txBox="1"/>
          <p:nvPr/>
        </p:nvSpPr>
        <p:spPr>
          <a:xfrm>
            <a:off x="61625" y="147686"/>
            <a:ext cx="6608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Used Libraries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B230F1-CFB6-1377-7B3C-35103183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5250"/>
            <a:ext cx="9144000" cy="1044325"/>
          </a:xfrm>
        </p:spPr>
        <p:txBody>
          <a:bodyPr/>
          <a:lstStyle/>
          <a:p>
            <a:r>
              <a:rPr lang="en-US" sz="4400" b="1" u="sng" dirty="0">
                <a:solidFill>
                  <a:schemeClr val="tx1"/>
                </a:solidFill>
              </a:rPr>
              <a:t>Used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53E79-00F7-280E-B0B9-BEFAE16EA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83C6E-B92F-EF96-8BBB-2CA3C897BFC5}"/>
              </a:ext>
            </a:extLst>
          </p:cNvPr>
          <p:cNvSpPr txBox="1"/>
          <p:nvPr/>
        </p:nvSpPr>
        <p:spPr>
          <a:xfrm>
            <a:off x="352425" y="1096933"/>
            <a:ext cx="62007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/>
              <a:t>Logistic Regression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/>
              <a:t>Naïve Bayes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/>
              <a:t>K-Nearest Neighbor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/>
              <a:t>Decision Tree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936989175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224</Words>
  <Application>Microsoft Office PowerPoint</Application>
  <PresentationFormat>On-screen Show (16:9)</PresentationFormat>
  <Paragraphs>105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Helvetica Neue</vt:lpstr>
      <vt:lpstr>Impact</vt:lpstr>
      <vt:lpstr>Wingdings</vt:lpstr>
      <vt:lpstr>Garamond</vt:lpstr>
      <vt:lpstr>Lato Light</vt:lpstr>
      <vt:lpstr>Roboto</vt:lpstr>
      <vt:lpstr>Rockwell</vt:lpstr>
      <vt:lpstr>Lato</vt:lpstr>
      <vt:lpstr>Arial</vt:lpstr>
      <vt:lpstr>Lato Hairline</vt:lpstr>
      <vt:lpstr>Eglamour template</vt:lpstr>
      <vt:lpstr>Comparative Study Of Different Machine Learning Algorithms To Predict Heart Disease</vt:lpstr>
      <vt:lpstr>Introduction  What is Machine Learning? Goal of the Project What is Supervised Learning?</vt:lpstr>
      <vt:lpstr>The Working of the Project</vt:lpstr>
      <vt:lpstr>PowerPoint Presentation</vt:lpstr>
      <vt:lpstr>Dataset </vt:lpstr>
      <vt:lpstr>PowerPoint Presentation</vt:lpstr>
      <vt:lpstr>3 Step Process</vt:lpstr>
      <vt:lpstr>PowerPoint Presentation</vt:lpstr>
      <vt:lpstr>Used Algorithms</vt:lpstr>
      <vt:lpstr>PowerPoint Presentation</vt:lpstr>
      <vt:lpstr>Logistic Regression</vt:lpstr>
      <vt:lpstr>PowerPoint Presentation</vt:lpstr>
      <vt:lpstr>Naive Bayes</vt:lpstr>
      <vt:lpstr>PowerPoint Presentation</vt:lpstr>
      <vt:lpstr>K-Nearest Neighbor</vt:lpstr>
      <vt:lpstr>PowerPoint Presentation</vt:lpstr>
      <vt:lpstr>PowerPoint Presentation</vt:lpstr>
      <vt:lpstr>Decision Tree</vt:lpstr>
      <vt:lpstr>PowerPoint Presentation</vt:lpstr>
      <vt:lpstr>PowerPoint Presentation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Future Scopes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Using Machine Learning</dc:title>
  <cp:lastModifiedBy>RAHEEM XADA</cp:lastModifiedBy>
  <cp:revision>19</cp:revision>
  <dcterms:modified xsi:type="dcterms:W3CDTF">2023-09-08T03:44:09Z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2023-08-22T10:22:12Z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0e293a3f-71fa-4488-bd87-57ee4fa66630</vt:lpwstr>
  </property>
  <property fmtid="{D5CDD505-2E9C-101B-9397-08002B2CF9AE}" pid="7" name="MSIP_Label_defa4170-0d19-0005-0004-bc88714345d2_ActionId">
    <vt:lpwstr>b07afad3-5fe6-4cfb-a39f-59986dade679</vt:lpwstr>
  </property>
  <property fmtid="{D5CDD505-2E9C-101B-9397-08002B2CF9AE}" pid="8" name="MSIP_Label_defa4170-0d19-0005-0004-bc88714345d2_ContentBits">
    <vt:lpwstr>0</vt:lpwstr>
  </property>
</Properties>
</file>